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84" r:id="rId4"/>
    <p:sldId id="258" r:id="rId5"/>
    <p:sldId id="281" r:id="rId6"/>
    <p:sldId id="279" r:id="rId7"/>
    <p:sldId id="286" r:id="rId8"/>
    <p:sldId id="271" r:id="rId9"/>
    <p:sldId id="274" r:id="rId10"/>
    <p:sldId id="276" r:id="rId11"/>
    <p:sldId id="280" r:id="rId12"/>
    <p:sldId id="267" r:id="rId13"/>
    <p:sldId id="282" r:id="rId14"/>
    <p:sldId id="287" r:id="rId15"/>
    <p:sldId id="291" r:id="rId16"/>
    <p:sldId id="2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63B"/>
    <a:srgbClr val="ECF4D8"/>
    <a:srgbClr val="E4EFC7"/>
    <a:srgbClr val="6CB5FF"/>
    <a:srgbClr val="008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660"/>
  </p:normalViewPr>
  <p:slideViewPr>
    <p:cSldViewPr>
      <p:cViewPr varScale="1">
        <p:scale>
          <a:sx n="157" d="100"/>
          <a:sy n="157" d="100"/>
        </p:scale>
        <p:origin x="156" y="648"/>
      </p:cViewPr>
      <p:guideLst>
        <p:guide orient="horz" pos="346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21" d="100"/>
          <a:sy n="121" d="100"/>
        </p:scale>
        <p:origin x="49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41212087545829"/>
          <c:y val="9.656599987345092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70-4306-B8B3-2E23424BD8A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70-4306-B8B3-2E23424BD8AF}"/>
              </c:ext>
            </c:extLst>
          </c:dPt>
          <c:dLbls>
            <c:dLbl>
              <c:idx val="0"/>
              <c:layout>
                <c:manualLayout>
                  <c:x val="7.636868981170282E-2"/>
                  <c:y val="-0.16991277419255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16967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A70-4306-B8B3-2E23424BD8AF}"/>
                </c:ext>
              </c:extLst>
            </c:dLbl>
            <c:dLbl>
              <c:idx val="1"/>
              <c:layout>
                <c:manualLayout>
                  <c:x val="-7.1822696580198769E-2"/>
                  <c:y val="0.222001901568794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15932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A70-4306-B8B3-2E23424BD8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16967</c:v>
                </c:pt>
                <c:pt idx="1">
                  <c:v>15932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70-4306-B8B3-2E23424BD8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2200130069973716"/>
          <c:y val="0.41685833120016319"/>
          <c:w val="0.25467245868987159"/>
          <c:h val="0.314266000219411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</a:rPr>
              <a:t>Прочие</a:t>
            </a:r>
          </a:p>
        </c:rich>
      </c:tx>
      <c:layout>
        <c:manualLayout>
          <c:xMode val="edge"/>
          <c:yMode val="edge"/>
          <c:x val="0.30847134709899959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47-4169-BEC4-9CDD522FA33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47-4169-BEC4-9CDD522FA33D}"/>
              </c:ext>
            </c:extLst>
          </c:dPt>
          <c:dLbls>
            <c:dLbl>
              <c:idx val="0"/>
              <c:layout>
                <c:manualLayout>
                  <c:x val="0.34224057776649153"/>
                  <c:y val="-2.51810269040541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99%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17080906354319"/>
                      <c:h val="0.1193395728564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747-4169-BEC4-9CDD522FA33D}"/>
                </c:ext>
              </c:extLst>
            </c:dLbl>
            <c:dLbl>
              <c:idx val="1"/>
              <c:layout>
                <c:manualLayout>
                  <c:x val="5.0391391697218825E-2"/>
                  <c:y val="-8.13547322009784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37373360631886"/>
                      <c:h val="0.11933957285642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747-4169-BEC4-9CDD522FA3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51,25 ставки</c:v>
                </c:pt>
                <c:pt idx="1">
                  <c:v>Свободно 0,25 ставки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51.25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47-4169-BEC4-9CDD522F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67873410890855"/>
          <c:y val="0.79505783892708348"/>
          <c:w val="0.61942356933885645"/>
          <c:h val="0.154579802223264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889268075061497"/>
          <c:h val="0.811318551126377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Педиатры/ВОП</c:v>
                </c:pt>
              </c:strCache>
            </c:strRef>
          </c:tx>
          <c:spPr>
            <a:ln w="28575" cap="rnd">
              <a:solidFill>
                <a:srgbClr val="6CB5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994155083233317E-2"/>
                  <c:y val="3.5441542265004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6778988778087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1.220539215500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661-44D2-890D-A44CDB3918A4}"/>
                </c:ext>
              </c:extLst>
            </c:dLbl>
            <c:dLbl>
              <c:idx val="3"/>
              <c:layout>
                <c:manualLayout>
                  <c:x val="-7.5071240834215271E-3"/>
                  <c:y val="8.3581811089399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661-44D2-890D-A44CDB3918A4}"/>
                </c:ext>
              </c:extLst>
            </c:dLbl>
            <c:dLbl>
              <c:idx val="4"/>
              <c:layout>
                <c:manualLayout>
                  <c:x val="-1.9518522616896079E-2"/>
                  <c:y val="2.8595456021380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661-44D2-890D-A44CDB3918A4}"/>
                </c:ext>
              </c:extLst>
            </c:dLbl>
            <c:dLbl>
              <c:idx val="5"/>
              <c:layout>
                <c:manualLayout>
                  <c:x val="-3.0028496333686219E-2"/>
                  <c:y val="3.37265324810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661-44D2-890D-A44CDB3918A4}"/>
                </c:ext>
              </c:extLst>
            </c:dLbl>
            <c:dLbl>
              <c:idx val="6"/>
              <c:layout>
                <c:manualLayout>
                  <c:x val="0"/>
                  <c:y val="3.09225991208481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94</c:v>
                </c:pt>
                <c:pt idx="1">
                  <c:v>95.5</c:v>
                </c:pt>
                <c:pt idx="2">
                  <c:v>98.7</c:v>
                </c:pt>
                <c:pt idx="3">
                  <c:v>97.93</c:v>
                </c:pt>
                <c:pt idx="4">
                  <c:v>99.54</c:v>
                </c:pt>
                <c:pt idx="5">
                  <c:v>99.43</c:v>
                </c:pt>
                <c:pt idx="6">
                  <c:v>98.5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661-44D2-890D-A44CDB3918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 I уровня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6398054496214008E-2"/>
                  <c:y val="-2.8318335297641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-3.61170615767047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661-44D2-890D-A44CDB3918A4}"/>
                </c:ext>
              </c:extLst>
            </c:dLbl>
            <c:dLbl>
              <c:idx val="2"/>
              <c:layout>
                <c:manualLayout>
                  <c:x val="-8.6587287400610412E-3"/>
                  <c:y val="-3.908783166274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661-44D2-890D-A44CDB3918A4}"/>
                </c:ext>
              </c:extLst>
            </c:dLbl>
            <c:dLbl>
              <c:idx val="3"/>
              <c:layout>
                <c:manualLayout>
                  <c:x val="-3.3031345967054662E-2"/>
                  <c:y val="-2.6540992301790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661-44D2-890D-A44CDB3918A4}"/>
                </c:ext>
              </c:extLst>
            </c:dLbl>
            <c:dLbl>
              <c:idx val="4"/>
              <c:layout>
                <c:manualLayout>
                  <c:x val="-5.2549868583950804E-2"/>
                  <c:y val="-1.5597539586846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661-44D2-890D-A44CDB3918A4}"/>
                </c:ext>
              </c:extLst>
            </c:dLbl>
            <c:dLbl>
              <c:idx val="5"/>
              <c:layout>
                <c:manualLayout>
                  <c:x val="-1.9518522616895972E-2"/>
                  <c:y val="-2.216985249192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661-44D2-890D-A44CDB3918A4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99,3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178-4004-BAC2-508ECD9EB6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95.3</c:v>
                </c:pt>
                <c:pt idx="1">
                  <c:v>96.7</c:v>
                </c:pt>
                <c:pt idx="2">
                  <c:v>99.3</c:v>
                </c:pt>
                <c:pt idx="3">
                  <c:v>98.17</c:v>
                </c:pt>
                <c:pt idx="4">
                  <c:v>99.65</c:v>
                </c:pt>
                <c:pt idx="5">
                  <c:v>99.8</c:v>
                </c:pt>
                <c:pt idx="6">
                  <c:v>99.3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D661-44D2-890D-A44CDB3918A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Специалисты II уровня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2316379291592302E-2"/>
                  <c:y val="2.3112966004176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912214646529132E-2"/>
                      <c:h val="4.01741639875452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D661-44D2-890D-A44CDB3918A4}"/>
                </c:ext>
              </c:extLst>
            </c:dLbl>
            <c:dLbl>
              <c:idx val="1"/>
              <c:layout>
                <c:manualLayout>
                  <c:x val="-2.0757611869153338E-2"/>
                  <c:y val="2.388755085081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D661-44D2-890D-A44CDB3918A4}"/>
                </c:ext>
              </c:extLst>
            </c:dLbl>
            <c:dLbl>
              <c:idx val="2"/>
              <c:layout>
                <c:manualLayout>
                  <c:x val="-1.0160153556745346E-2"/>
                  <c:y val="2.53270906764581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D661-44D2-890D-A44CDB3918A4}"/>
                </c:ext>
              </c:extLst>
            </c:dLbl>
            <c:dLbl>
              <c:idx val="3"/>
              <c:layout>
                <c:manualLayout>
                  <c:x val="5.5051607317559062E-17"/>
                  <c:y val="4.056305102712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661-44D2-890D-A44CDB3918A4}"/>
                </c:ext>
              </c:extLst>
            </c:dLbl>
            <c:dLbl>
              <c:idx val="4"/>
              <c:layout>
                <c:manualLayout>
                  <c:x val="-1.0509973716790138E-2"/>
                  <c:y val="-2.709648637902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D661-44D2-890D-A44CDB3918A4}"/>
                </c:ext>
              </c:extLst>
            </c:dLbl>
            <c:dLbl>
              <c:idx val="5"/>
              <c:layout>
                <c:manualLayout>
                  <c:x val="-2.1019947433580276E-2"/>
                  <c:y val="2.5995832869067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D661-44D2-890D-A44CDB3918A4}"/>
                </c:ext>
              </c:extLst>
            </c:dLbl>
            <c:dLbl>
              <c:idx val="6"/>
              <c:layout>
                <c:manualLayout>
                  <c:x val="0"/>
                  <c:y val="-2.07286160465037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661-44D2-890D-A44CDB3918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2016 г</c:v>
                </c:pt>
                <c:pt idx="1">
                  <c:v>2017 г</c:v>
                </c:pt>
                <c:pt idx="2">
                  <c:v>2018 г</c:v>
                </c:pt>
                <c:pt idx="3">
                  <c:v>I квартал 2019 г</c:v>
                </c:pt>
                <c:pt idx="4">
                  <c:v>II квартал 2019 г</c:v>
                </c:pt>
                <c:pt idx="5">
                  <c:v>III квартал 2019 г</c:v>
                </c:pt>
                <c:pt idx="6">
                  <c:v>IV квартал 2019 г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94.9</c:v>
                </c:pt>
                <c:pt idx="1">
                  <c:v>94.7</c:v>
                </c:pt>
                <c:pt idx="2">
                  <c:v>97.2</c:v>
                </c:pt>
                <c:pt idx="3">
                  <c:v>97.3</c:v>
                </c:pt>
                <c:pt idx="4">
                  <c:v>97.83</c:v>
                </c:pt>
                <c:pt idx="5">
                  <c:v>97.34</c:v>
                </c:pt>
                <c:pt idx="6">
                  <c:v>97.5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D661-44D2-890D-A44CDB3918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6708608"/>
        <c:axId val="46710144"/>
      </c:lineChart>
      <c:catAx>
        <c:axId val="4670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  <c:crossAx val="46710144"/>
        <c:crosses val="autoZero"/>
        <c:auto val="1"/>
        <c:lblAlgn val="ctr"/>
        <c:lblOffset val="100"/>
        <c:noMultiLvlLbl val="0"/>
      </c:catAx>
      <c:valAx>
        <c:axId val="46710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0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1962459325135"/>
          <c:y val="7.2047066485529512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2F-4665-A8E3-4125F5B719F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2F-4665-A8E3-4125F5B719FF}"/>
              </c:ext>
            </c:extLst>
          </c:dPt>
          <c:dLbls>
            <c:dLbl>
              <c:idx val="0"/>
              <c:layout>
                <c:manualLayout>
                  <c:x val="0.1200997663752897"/>
                  <c:y val="0.120141297275799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279100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2F-4665-A8E3-4125F5B719FF}"/>
                </c:ext>
              </c:extLst>
            </c:dLbl>
            <c:dLbl>
              <c:idx val="1"/>
              <c:layout>
                <c:manualLayout>
                  <c:x val="-9.0171019192654536E-2"/>
                  <c:y val="-0.2997135570347136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320186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2F-4665-A8E3-4125F5B71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320186</c:v>
                </c:pt>
                <c:pt idx="1">
                  <c:v>279100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2F-4665-A8E3-4125F5B719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314985467408693"/>
          <c:y val="0.13803770801866544"/>
          <c:w val="0.4625784802662094"/>
          <c:h val="0.314367775777775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2.2388716068584971E-2"/>
          <c:w val="0.43060183520618217"/>
          <c:h val="0.4885062073051408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4-4DD5-AAD1-93CF23F23E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4-4DD5-AAD1-93CF23F23E3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4-4DD5-AAD1-93CF23F23E3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4-4DD5-AAD1-93CF23F23E3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4-4DD5-AAD1-93CF23F23E3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A4-4DD5-AAD1-93CF23F23E31}"/>
              </c:ext>
            </c:extLst>
          </c:dPt>
          <c:dLbls>
            <c:dLbl>
              <c:idx val="0"/>
              <c:layout>
                <c:manualLayout>
                  <c:x val="0.12191030581705661"/>
                  <c:y val="-3.754006770527595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62,1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A4-4DD5-AAD1-93CF23F23E31}"/>
                </c:ext>
              </c:extLst>
            </c:dLbl>
            <c:dLbl>
              <c:idx val="1"/>
              <c:layout>
                <c:manualLayout>
                  <c:x val="0.22107676570230567"/>
                  <c:y val="-0.1763205237691765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 smtClean="0">
                        <a:solidFill>
                          <a:schemeClr val="tx1"/>
                        </a:solidFill>
                      </a:rPr>
                      <a:t>1,8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A4-4DD5-AAD1-93CF23F23E3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4-4DD5-AAD1-93CF23F23E3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4-4DD5-AAD1-93CF23F23E31}"/>
                </c:ext>
              </c:extLst>
            </c:dLbl>
            <c:dLbl>
              <c:idx val="4"/>
              <c:layout>
                <c:manualLayout>
                  <c:x val="-7.6371973606251087E-2"/>
                  <c:y val="-5.06675297851270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A4-4DD5-AAD1-93CF23F23E31}"/>
                </c:ext>
              </c:extLst>
            </c:dLbl>
            <c:dLbl>
              <c:idx val="5"/>
              <c:layout>
                <c:manualLayout>
                  <c:x val="-0.28940958419210927"/>
                  <c:y val="7.194593184678120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solidFill>
                          <a:schemeClr val="tx1"/>
                        </a:solidFill>
                      </a:rPr>
                      <a:t>34,4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6A4-4DD5-AAD1-93CF23F23E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профилактический осмотр</c:v>
                </c:pt>
                <c:pt idx="1">
                  <c:v>диспансеризация</c:v>
                </c:pt>
                <c:pt idx="2">
                  <c:v>осмотр в центре здоровья</c:v>
                </c:pt>
                <c:pt idx="3">
                  <c:v>паллиативная помощь</c:v>
                </c:pt>
                <c:pt idx="4">
                  <c:v>патронаж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198953</c:v>
                </c:pt>
                <c:pt idx="1">
                  <c:v>110020</c:v>
                </c:pt>
                <c:pt idx="2">
                  <c:v>0</c:v>
                </c:pt>
                <c:pt idx="3">
                  <c:v>0</c:v>
                </c:pt>
                <c:pt idx="4">
                  <c:v>5443</c:v>
                </c:pt>
                <c:pt idx="5">
                  <c:v>5770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A4-4DD5-AAD1-93CF23F23E3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7047503177681786"/>
          <c:y val="0.49360508532417491"/>
          <c:w val="0.59071711795656079"/>
          <c:h val="0.3751677691161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6141256184451"/>
          <c:y val="4.5189181425660446E-2"/>
          <c:w val="0.45471930055552451"/>
          <c:h val="0.5158668234575990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F-4AA1-9543-E2968FC660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F-4AA1-9543-E2968FC6601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BF-4AA1-9543-E2968FC6601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A8-47FC-B331-59EAEF8238AB}"/>
              </c:ext>
            </c:extLst>
          </c:dPt>
          <c:dLbls>
            <c:dLbl>
              <c:idx val="0"/>
              <c:layout>
                <c:manualLayout>
                  <c:x val="-0.30818449291288347"/>
                  <c:y val="0.34932649104963581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86,4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5BF-4AA1-9543-E2968FC66016}"/>
                </c:ext>
              </c:extLst>
            </c:dLbl>
            <c:dLbl>
              <c:idx val="1"/>
              <c:layout>
                <c:manualLayout>
                  <c:x val="5.1549735926453961E-2"/>
                  <c:y val="-5.6852651106945408E-2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8,8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5BF-4AA1-9543-E2968FC66016}"/>
                </c:ext>
              </c:extLst>
            </c:dLbl>
            <c:dLbl>
              <c:idx val="2"/>
              <c:layout>
                <c:manualLayout>
                  <c:x val="8.5503508528831623E-2"/>
                  <c:y val="-0.31291791567301735"/>
                </c:manualLayout>
              </c:layout>
              <c:tx>
                <c:rich>
                  <a:bodyPr/>
                  <a:lstStyle/>
                  <a:p>
                    <a:r>
                      <a:rPr lang="en-US" b="1" baseline="0" dirty="0" smtClean="0">
                        <a:solidFill>
                          <a:schemeClr val="tx1"/>
                        </a:solidFill>
                      </a:rPr>
                      <a:t>2,7</a:t>
                    </a:r>
                    <a:r>
                      <a:rPr lang="en-US" baseline="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5BF-4AA1-9543-E2968FC66016}"/>
                </c:ext>
              </c:extLst>
            </c:dLbl>
            <c:dLbl>
              <c:idx val="3"/>
              <c:layout>
                <c:manualLayout>
                  <c:x val="-1.3035769870001414E-2"/>
                  <c:y val="-5.77999400738758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2,1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%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6605395388754"/>
                      <c:h val="0.10231674310684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9A8-47FC-B331-59EAEF823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активные</c:v>
                </c:pt>
                <c:pt idx="2">
                  <c:v>прочие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7588</c:v>
                </c:pt>
                <c:pt idx="1">
                  <c:v>24509</c:v>
                </c:pt>
                <c:pt idx="2">
                  <c:v>241199</c:v>
                </c:pt>
                <c:pt idx="3">
                  <c:v>5834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BF-4AA1-9543-E2968FC660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54810832983068"/>
          <c:y val="0.54958317389209532"/>
          <c:w val="0.5686296975252062"/>
          <c:h val="0.22652665862899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616481497113693E-2"/>
          <c:y val="0.16848936724444455"/>
          <c:w val="0.94330467588293732"/>
          <c:h val="0.6752172962802505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Мальчики, чел.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0E-4F81-A795-94F8D5B43D2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275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CCC-4F42-86B0-9967A9B5D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275</c:v>
                </c:pt>
                <c:pt idx="1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DF-49D3-98DA-428D34748A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Девочки, чел.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178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0E-4F81-A795-94F8D5B43D2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194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CCC-4F42-86B0-9967A9B5D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Включено в план проведения диспансеризации на текущий год с учетом возрастной категории</c:v>
                </c:pt>
                <c:pt idx="1">
                  <c:v>Прошли диспансеризацию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194</c:v>
                </c:pt>
                <c:pt idx="1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DF-49D3-98DA-428D34748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3"/>
        <c:overlap val="100"/>
        <c:axId val="46729856"/>
        <c:axId val="46743936"/>
      </c:barChart>
      <c:catAx>
        <c:axId val="46729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6743936"/>
        <c:crosses val="autoZero"/>
        <c:auto val="1"/>
        <c:lblAlgn val="ctr"/>
        <c:lblOffset val="100"/>
        <c:noMultiLvlLbl val="0"/>
      </c:catAx>
      <c:valAx>
        <c:axId val="467439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7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1.2525801048929294E-2"/>
          <c:w val="0.65329043914728935"/>
          <c:h val="5.89023919870195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0.11539838968580327"/>
          <c:w val="0.96990051549407053"/>
          <c:h val="0.78362792639874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904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C4-4E31-8D48-BF0FDFE96BE1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3082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C4-4E31-8D48-BF0FDFE96B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2169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C4-4E31-8D48-BF0FDFE96BE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2502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BC4-4E31-8D48-BF0FDFE96BE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b="0" dirty="0" smtClean="0">
                        <a:solidFill>
                          <a:schemeClr val="tx1"/>
                        </a:solidFill>
                      </a:rPr>
                      <a:t>1695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BC4-4E31-8D48-BF0FDFE96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Лист1!$A$2:$A$6</c:f>
              <c:numCache>
                <c:formatCode>#,##0</c:formatCode>
                <c:ptCount val="5"/>
                <c:pt idx="0">
                  <c:v>904</c:v>
                </c:pt>
                <c:pt idx="1">
                  <c:v>3082</c:v>
                </c:pt>
                <c:pt idx="2">
                  <c:v>2169</c:v>
                </c:pt>
                <c:pt idx="3">
                  <c:v>2502</c:v>
                </c:pt>
                <c:pt idx="4">
                  <c:v>1695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F328-4842-AE0D-452D40CA7A4C}"/>
            </c:ext>
          </c:extLst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981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83-4D0B-ADC9-E2479D8BBC02}"/>
                </c:ext>
              </c:extLst>
            </c:dLbl>
            <c:dLbl>
              <c:idx val="1"/>
              <c:layout>
                <c:manualLayout>
                  <c:x val="-1.368158386633157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3236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C4-4E31-8D48-BF0FDFE96BE1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2107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BC4-4E31-8D48-BF0FDFE96BE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2764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BC4-4E31-8D48-BF0FDFE96BE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BC4-4E31-8D48-BF0FDFE96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Лист1!$B$2:$B$6</c:f>
              <c:numCache>
                <c:formatCode>#,##0</c:formatCode>
                <c:ptCount val="5"/>
                <c:pt idx="0">
                  <c:v>981</c:v>
                </c:pt>
                <c:pt idx="1">
                  <c:v>3236</c:v>
                </c:pt>
                <c:pt idx="2">
                  <c:v>2107</c:v>
                </c:pt>
                <c:pt idx="3">
                  <c:v>2764</c:v>
                </c:pt>
                <c:pt idx="4">
                  <c:v>1786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1-F328-4842-AE0D-452D40CA7A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47379200"/>
        <c:axId val="47380736"/>
      </c:barChart>
      <c:catAx>
        <c:axId val="47379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380736"/>
        <c:crosses val="autoZero"/>
        <c:auto val="1"/>
        <c:lblAlgn val="ctr"/>
        <c:lblOffset val="100"/>
        <c:noMultiLvlLbl val="0"/>
      </c:catAx>
      <c:valAx>
        <c:axId val="47380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737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37361162895844"/>
          <c:y val="0.91077401241950029"/>
          <c:w val="0.21809845160021205"/>
          <c:h val="8.90329858631141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Врачи</a:t>
            </a:r>
          </a:p>
        </c:rich>
      </c:tx>
      <c:layout>
        <c:manualLayout>
          <c:xMode val="edge"/>
          <c:yMode val="edge"/>
          <c:x val="0.33366696028483606"/>
          <c:y val="2.7472041417320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9B-45D1-9EC2-BB532AB483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9B-45D1-9EC2-BB532AB48355}"/>
              </c:ext>
            </c:extLst>
          </c:dPt>
          <c:dLbls>
            <c:dLbl>
              <c:idx val="0"/>
              <c:layout>
                <c:manualLayout>
                  <c:x val="0.32124423344496117"/>
                  <c:y val="-7.74805520763873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95%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0622920204633"/>
                      <c:h val="0.1766943990102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9B-45D1-9EC2-BB532AB48355}"/>
                </c:ext>
              </c:extLst>
            </c:dLbl>
            <c:dLbl>
              <c:idx val="1"/>
              <c:layout>
                <c:manualLayout>
                  <c:x val="-6.2989032964591241E-2"/>
                  <c:y val="-7.55435382744776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400" b="0" i="0" u="none" strike="noStrike" kern="1200" baseline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400" b="0" i="0" u="none" strike="noStrike" kern="1200" baseline="0" smtClean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10349908211257"/>
                      <c:h val="0.11083592974527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A9B-45D1-9EC2-BB532AB483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110,5 ставки</c:v>
                </c:pt>
                <c:pt idx="1">
                  <c:v>Свободно 6,25 ставок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110.5</c:v>
                </c:pt>
                <c:pt idx="1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9B-45D1-9EC2-BB532AB483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448677660154164"/>
          <c:y val="0.78786770470270351"/>
          <c:w val="0.61942356933885645"/>
          <c:h val="0.142957719411806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r>
              <a:rPr lang="ru-RU" dirty="0" smtClean="0">
                <a:solidFill>
                  <a:schemeClr val="tx1"/>
                </a:solidFill>
              </a:rPr>
              <a:t>Средний</a:t>
            </a:r>
            <a:r>
              <a:rPr lang="ru-RU" baseline="0" dirty="0" smtClean="0">
                <a:solidFill>
                  <a:schemeClr val="tx1"/>
                </a:solidFill>
              </a:rPr>
              <a:t> мед. персонал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6.828738605763382E-2"/>
          <c:y val="1.9723986209681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17779832501231"/>
          <c:y val="0.14628537326655303"/>
          <c:w val="0.59777179947206271"/>
          <c:h val="0.651782320826517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Средний мед. Персонал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135-9A26-7131A1C6B1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135-9A26-7131A1C6B15A}"/>
              </c:ext>
            </c:extLst>
          </c:dPt>
          <c:dLbls>
            <c:dLbl>
              <c:idx val="0"/>
              <c:layout>
                <c:manualLayout>
                  <c:x val="0.30444715798773686"/>
                  <c:y val="-3.2928929590921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400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676444680749759"/>
                      <c:h val="0.14089838395091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C22-4135-9A26-7131A1C6B15A}"/>
                </c:ext>
              </c:extLst>
            </c:dLbl>
            <c:dLbl>
              <c:idx val="1"/>
              <c:layout>
                <c:manualLayout>
                  <c:x val="2.7295082292443696E-2"/>
                  <c:y val="-8.910263488784538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r>
                      <a:rPr lang="en-US" sz="1400" dirty="0" smtClean="0">
                        <a:solidFill>
                          <a:schemeClr val="tx1"/>
                        </a:solidFill>
                      </a:rPr>
                      <a:t>4%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197" b="0" i="0" u="none" strike="noStrike" kern="1200" baseline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42720650086497"/>
                      <c:h val="0.113780190724174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22-4135-9A26-7131A1C6B1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Занято 146,25 ставок</c:v>
                </c:pt>
                <c:pt idx="1">
                  <c:v>Свободно 6,5 ставка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146.25</c:v>
                </c:pt>
                <c:pt idx="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2-4135-9A26-7131A1C6B1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868604546584772"/>
          <c:y val="0.79948978751416144"/>
          <c:w val="0.55223513981514838"/>
          <c:h val="0.115839668017185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ECC3F-9287-4FAB-9EDE-FB607BE02DF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D9021-B706-416D-9E11-346349606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1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1B3DE-0913-4385-A81D-0D235EEFD28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1939-DDDB-4A61-AB14-F4B8210B7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2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AD8BD-61AF-48BB-AC6C-FF85E0FB93B1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1855-0717-47C6-8C99-E9EFB2F71A16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90E1-F5E3-4716-A3B7-38CAE80D11FC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CBCD6-451F-427E-9E91-7C3CAFDDB88D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F708B-C0D5-44CA-9420-C6B31521111B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20336" y="6356350"/>
            <a:ext cx="2743200" cy="365125"/>
          </a:xfrm>
        </p:spPr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2E37-1FDC-4A91-80AE-D3D4BD0CF3C6}" type="datetime1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C647A-70F8-4B2D-B89B-BB59000189F0}" type="datetime1">
              <a:rPr lang="ru-RU" smtClean="0"/>
              <a:t>14.01.2020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5E90-1241-4CF8-B095-839D662193A5}" type="datetime1">
              <a:rPr lang="ru-RU" smtClean="0"/>
              <a:t>14.01.2020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F60F6-8CBD-4071-9F44-5EDF987D3B9B}" type="datetime1">
              <a:rPr lang="ru-RU" smtClean="0"/>
              <a:t>14.01.2020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25213-8220-485D-BEA2-438CEDB9B693}" type="datetime1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5165-AFDF-4E13-87F1-2CCC8C7FAE12}" type="datetime1">
              <a:rPr lang="ru-RU" smtClean="0"/>
              <a:t>14.01.2020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75EC-5949-4FC3-82FA-A0594F71B7FD}" type="datetime1">
              <a:rPr lang="ru-RU" smtClean="0"/>
              <a:t>14.01.2020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6368314" y="3117940"/>
            <a:ext cx="4355216" cy="1463187"/>
          </a:xfrm>
        </p:spPr>
        <p:txBody>
          <a:bodyPr anchor="t">
            <a:noAutofit/>
          </a:bodyPr>
          <a:lstStyle/>
          <a:p>
            <a:pPr algn="l"/>
            <a:r>
              <a:rPr lang="ru-RU" sz="4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368314" y="4365104"/>
            <a:ext cx="4984270" cy="14840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Главного врача 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«ДГП № </a:t>
            </a:r>
            <a:r>
              <a:rPr lang="ru-RU" sz="3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28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ДЗМ»</a:t>
            </a:r>
          </a:p>
          <a:p>
            <a:pPr algn="l">
              <a:lnSpc>
                <a:spcPct val="120000"/>
              </a:lnSpc>
            </a:pP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Панагриевой О.В.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576071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5544692" cy="863501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Оборудование поликлиники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4502" y="1745433"/>
            <a:ext cx="4320556" cy="403244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одержимое 3"/>
          <p:cNvSpPr>
            <a:spLocks noGrp="1"/>
          </p:cNvSpPr>
          <p:nvPr>
            <p:ph sz="half" idx="1"/>
          </p:nvPr>
        </p:nvSpPr>
        <p:spPr>
          <a:xfrm>
            <a:off x="911424" y="1745433"/>
            <a:ext cx="5328592" cy="420384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Рентген-аппараты 	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УЗИ 			9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Из них экспертного класса 	1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Холтер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		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ед.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СМАД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	2 </a:t>
            </a:r>
            <a:r>
              <a:rPr lang="ru-RU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Спирометр           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ед.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Отоскопы           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Билирубинометры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ед.                   </a:t>
            </a: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ЛОР-комбайны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</a:t>
            </a: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ед</a:t>
            </a:r>
            <a:endParaRPr lang="ru-RU" sz="1400" b="1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lnSpc>
                <a:spcPct val="130000"/>
              </a:lnSpc>
            </a:pP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Рабочее место офтальмолога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 ед. 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Пульсоксиметры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40 ед.</a:t>
            </a:r>
          </a:p>
          <a:p>
            <a:pPr lvl="0">
              <a:lnSpc>
                <a:spcPct val="130000"/>
              </a:lnSpc>
            </a:pPr>
            <a:r>
              <a:rPr lang="ru-RU" sz="14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Тимпанометр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</a:t>
            </a:r>
            <a:r>
              <a:rPr lang="ru-RU" sz="1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ед.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9936" y="1024940"/>
            <a:ext cx="3384376" cy="27486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676" y="3847356"/>
            <a:ext cx="3323860" cy="249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95901" y="260648"/>
            <a:ext cx="640878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5159896" y="1556792"/>
            <a:ext cx="6336779" cy="4752528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076774" y="477565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Медицинская организация оказывает помощь по различным профилям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Содержимое 3"/>
          <p:cNvSpPr>
            <a:spLocks noGrp="1"/>
          </p:cNvSpPr>
          <p:nvPr>
            <p:ph sz="half" idx="1"/>
          </p:nvPr>
        </p:nvSpPr>
        <p:spPr>
          <a:xfrm>
            <a:off x="5303912" y="1988840"/>
            <a:ext cx="5328592" cy="420384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Гинекология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 и травматология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 </a:t>
            </a:r>
          </a:p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Нефрология</a:t>
            </a:r>
          </a:p>
          <a:p>
            <a:endParaRPr lang="ru-RU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983" y="2012314"/>
            <a:ext cx="4878839" cy="36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Кадры 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года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95325" y="404664"/>
            <a:ext cx="1080135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95325" y="1268760"/>
            <a:ext cx="10801350" cy="3456384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20792514"/>
              </p:ext>
            </p:extLst>
          </p:nvPr>
        </p:nvGraphicFramePr>
        <p:xfrm>
          <a:off x="1036318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552959869"/>
              </p:ext>
            </p:extLst>
          </p:nvPr>
        </p:nvGraphicFramePr>
        <p:xfrm>
          <a:off x="4624148" y="1332533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665810562"/>
              </p:ext>
            </p:extLst>
          </p:nvPr>
        </p:nvGraphicFramePr>
        <p:xfrm>
          <a:off x="8030362" y="1235540"/>
          <a:ext cx="3024336" cy="3278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1755508" y="246791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116,75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всего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324474" y="251236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152,75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734025" y="2564904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8752740" y="2432871"/>
            <a:ext cx="1326267" cy="81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51,5</a:t>
            </a:r>
          </a:p>
          <a:p>
            <a:pPr algn="ctr"/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ставок 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11549" y="5730354"/>
            <a:ext cx="88570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</a:t>
            </a:r>
            <a:r>
              <a:rPr lang="en-US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 было принято на работу 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</a:t>
            </a:r>
          </a:p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квалификации прошли </a:t>
            </a:r>
            <a:r>
              <a:rPr lang="ru-RU" sz="20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72</a:t>
            </a:r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человека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25370"/>
            <a:ext cx="1355958" cy="135595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5970" y="0"/>
            <a:ext cx="12192000" cy="6975860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091533" y="192667"/>
            <a:ext cx="5544692" cy="86350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091533" y="260648"/>
            <a:ext cx="5400675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43" y="828435"/>
            <a:ext cx="3653602" cy="2659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3717563"/>
            <a:ext cx="2464846" cy="3084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40225" y="1056168"/>
            <a:ext cx="6096000" cy="56126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</a:rPr>
              <a:t>Информационно-профилактическая акция, приуроченная к Всемирному дню борьбы с туберкулезом – 24 марта: проведение бесед с родителями в детских садах и школах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«Меры профилактики туберкулеза»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</a:rPr>
              <a:t>Информационно-профилактическая акция, приуроченная к Всемирному дню здоровья – 7 апреля: проведение бесед с дошкольниками в детских садах и школьниками в школах «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выбираю ЗОЖ»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</a:rPr>
              <a:t>Информационно-профилактическая акция, в рамках мероприятий по профилактике гриппа и ОРВИ – 10 сентября: проведение бесед с родителями в детских садах и школах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</a:rPr>
              <a:t>«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Профилактика сезонного гриппа и ОРВИ»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</a:rPr>
              <a:t>Информационно-профилактическая акция, приуроченная к М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еждународному дню отказа от курения -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 ноября: проведение профилактических бесед со школьниками старших классов «Курение и его влияние на состояние здоровья»</a:t>
            </a: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Roboto" panose="02000000000000000000"/>
                <a:cs typeface="Times New Roman" panose="02020603050405020304" pitchFamily="18" charset="0"/>
              </a:rPr>
              <a:t>Информационно-профилактическая акция, приуроченная к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Всемирному дню профилактики ВИЧ/СПИД – 1 декабря: проведение профилактических бесед со школьниками старших классов «Меры профилактики ВИЧ/СПИД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Развлекательное мероприятие, приуроченное к Международному дню защиты детей.  Проведение конкурса на лучший рисунок, раздача воздушных шаров.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12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59496" y="1700222"/>
            <a:ext cx="2052228" cy="4896544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559496" y="2439901"/>
            <a:ext cx="2064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  <a:endParaRPr lang="ru-RU" sz="1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71790" y="2996366"/>
            <a:ext cx="205222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Введен учет данных о проведенной вакцинации и иммунодиагностике (форма 063/у «Карта профилактических прививок)в электронном виде  с использованием ЕМИАС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стадии внедрения «Управление отделением профилактики в школьных и дошкольных образовательных учреждениях автоматизированной информационной системой ЕМИАС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662720" y="1099498"/>
            <a:ext cx="1264928" cy="1264928"/>
          </a:xfrm>
          <a:prstGeom prst="ellipse">
            <a:avLst/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50" y="1299745"/>
            <a:ext cx="837130" cy="8371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14</a:t>
            </a:fld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29" y="1271180"/>
            <a:ext cx="3439187" cy="25793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715" y="4071441"/>
            <a:ext cx="3591295" cy="262595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4071441"/>
            <a:ext cx="3488950" cy="26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26172" y="1090930"/>
            <a:ext cx="2052228" cy="5497268"/>
            <a:chOff x="1622470" y="1100084"/>
            <a:chExt cx="2052228" cy="54972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22470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622470" y="2440487"/>
              <a:ext cx="204319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Оптимизация работы поликлиники</a:t>
              </a:r>
            </a:p>
          </p:txBody>
        </p:sp>
        <p:sp>
          <p:nvSpPr>
            <p:cNvPr id="37" name="Овал 36"/>
            <p:cNvSpPr/>
            <p:nvPr/>
          </p:nvSpPr>
          <p:spPr>
            <a:xfrm>
              <a:off x="1847528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6307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29" name="Прямоугольник 28"/>
          <p:cNvSpPr/>
          <p:nvPr/>
        </p:nvSpPr>
        <p:spPr>
          <a:xfrm>
            <a:off x="726172" y="3095537"/>
            <a:ext cx="2052228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Открыт кабинет профилактики туберкулеза на базе филиала  №1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Совершенствование службы лучевой диагностики: осуществлено подключение рентгенологических устройств к «Единому радиологическому информационному сервису»  (ЕРИС ЕМИАС)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51" y="1509499"/>
            <a:ext cx="6458137" cy="484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49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в поликлиниках, реализованные в 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93635" y="1046762"/>
            <a:ext cx="2062139" cy="5497268"/>
            <a:chOff x="3809673" y="1100084"/>
            <a:chExt cx="2062139" cy="549726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3809751" y="1700808"/>
              <a:ext cx="2052228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09673" y="2440487"/>
              <a:ext cx="205230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19584" y="2973850"/>
              <a:ext cx="205222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Проведение текущих ремонтных работ</a:t>
              </a: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Поддержка  </a:t>
              </a:r>
              <a:r>
                <a:rPr lang="ru-RU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зон комфортного </a:t>
              </a: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пребывания, комфортного ожидания приема </a:t>
              </a:r>
              <a:r>
                <a:rPr lang="ru-RU" sz="11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дежурного врача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4013443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702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9230162" y="1041644"/>
            <a:ext cx="2276345" cy="5497268"/>
            <a:chOff x="5996953" y="1100084"/>
            <a:chExt cx="2276345" cy="54972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997032" y="1700808"/>
              <a:ext cx="2276266" cy="4896544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996953" y="2440487"/>
              <a:ext cx="22763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доступности мед. помощи</a:t>
              </a:r>
              <a:endParaRPr lang="ru-RU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006865" y="3012341"/>
              <a:ext cx="1944216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Доступность медицинской помощи сохранена на высоком уровне</a:t>
              </a: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Обеспечено участие врачей-педиатров  в работе мобильных бригад в акции «Летний тест здоровья»</a:t>
              </a:r>
              <a:endPara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204706" y="1100084"/>
              <a:ext cx="1264928" cy="1264928"/>
            </a:xfrm>
            <a:prstGeom prst="ellipse">
              <a:avLst/>
            </a:prstGeom>
            <a:solidFill>
              <a:srgbClr val="E4EF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8266" y="1247669"/>
              <a:ext cx="883524" cy="883524"/>
            </a:xfrm>
            <a:prstGeom prst="rect">
              <a:avLst/>
            </a:prstGeom>
          </p:spPr>
        </p:pic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49" y="1618337"/>
            <a:ext cx="3159760" cy="23698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00" y="3997968"/>
            <a:ext cx="2880736" cy="259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24680" y="-51686"/>
            <a:ext cx="12192000" cy="6975860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783891" y="1132086"/>
            <a:ext cx="7622610" cy="2720115"/>
          </a:xfrm>
          <a:prstGeom prst="roundRect">
            <a:avLst>
              <a:gd name="adj" fmla="val 1954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345185"/>
          </a:xfrm>
          <a:prstGeom prst="roundRect">
            <a:avLst>
              <a:gd name="adj" fmla="val 4497"/>
            </a:avLst>
          </a:prstGeom>
          <a:solidFill>
            <a:srgbClr val="9FC63B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FC63B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 работы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435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923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431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921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321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смену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91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914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10570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215413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9162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13167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71945" y="436411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  <a:endParaRPr lang="ru-RU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71" name="Диаграмма 70"/>
          <p:cNvGraphicFramePr/>
          <p:nvPr>
            <p:extLst>
              <p:ext uri="{D42A27DB-BD31-4B8C-83A1-F6EECF244321}">
                <p14:modId xmlns:p14="http://schemas.microsoft.com/office/powerpoint/2010/main" val="3154279180"/>
              </p:ext>
            </p:extLst>
          </p:nvPr>
        </p:nvGraphicFramePr>
        <p:xfrm>
          <a:off x="4766328" y="4702086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" name="Заголовок 1"/>
          <p:cNvSpPr txBox="1">
            <a:spLocks/>
          </p:cNvSpPr>
          <p:nvPr/>
        </p:nvSpPr>
        <p:spPr>
          <a:xfrm>
            <a:off x="2794920" y="5445224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32899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человека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5081923"/>
            <a:ext cx="1678348" cy="115022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56792"/>
            <a:ext cx="695612" cy="69561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29" y="2692492"/>
            <a:ext cx="806865" cy="55296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695325" y="549275"/>
            <a:ext cx="10515600" cy="1151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медицинской помощи в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r>
              <a:rPr lang="en-US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находилась на стабильно высоком уровне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457911038"/>
              </p:ext>
            </p:extLst>
          </p:nvPr>
        </p:nvGraphicFramePr>
        <p:xfrm>
          <a:off x="1283192" y="1841118"/>
          <a:ext cx="8458632" cy="5016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983431" y="4293096"/>
            <a:ext cx="6641480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Заголовок 1"/>
          <p:cNvSpPr txBox="1">
            <a:spLocks/>
          </p:cNvSpPr>
          <p:nvPr/>
        </p:nvSpPr>
        <p:spPr>
          <a:xfrm>
            <a:off x="7606330" y="4049949"/>
            <a:ext cx="1586014" cy="13245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95%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ормативный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показатель 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доступности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472264" y="4293096"/>
            <a:ext cx="1008112" cy="0"/>
          </a:xfrm>
          <a:prstGeom prst="line">
            <a:avLst/>
          </a:prstGeom>
          <a:ln w="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2288" y="4754761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Педиатры</a:t>
            </a:r>
            <a:endParaRPr lang="ru-RU" sz="1200" dirty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3823" y="3579380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</a:t>
            </a:r>
            <a:r>
              <a:rPr lang="ru-RU" sz="12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823" y="426717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Специалисты</a:t>
            </a:r>
          </a:p>
          <a:p>
            <a:pPr algn="r"/>
            <a:r>
              <a:rPr lang="en-US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2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</a:t>
            </a:r>
            <a:endParaRPr lang="ru-RU" sz="1200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9959686" y="5024132"/>
            <a:ext cx="180027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99,23%</a:t>
            </a:r>
            <a:endParaRPr lang="ru-RU" sz="3000" dirty="0" smtClean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уровня 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9959686" y="3642741"/>
            <a:ext cx="1944216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rgbClr val="49BED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98,9%</a:t>
            </a:r>
            <a:endParaRPr lang="ru-RU" sz="3000" dirty="0" smtClean="0">
              <a:solidFill>
                <a:srgbClr val="49BED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педиатров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u-RU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959686" y="2291003"/>
            <a:ext cx="1972929" cy="13517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97,5%</a:t>
            </a:r>
            <a:endParaRPr lang="ru-RU" sz="3000" dirty="0" smtClean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средняя доступность специалистов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уровня</a:t>
            </a:r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201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году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655837" y="1074727"/>
            <a:ext cx="6951165" cy="5646747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4655839" y="549275"/>
            <a:ext cx="6840835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Посещения поликлиники в 201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 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583832" y="260648"/>
            <a:ext cx="6840836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715288062"/>
              </p:ext>
            </p:extLst>
          </p:nvPr>
        </p:nvGraphicFramePr>
        <p:xfrm>
          <a:off x="6458575" y="1206632"/>
          <a:ext cx="5148428" cy="1553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705714" y="1484784"/>
            <a:ext cx="1893618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599286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посещений в 201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6600056" y="1844824"/>
            <a:ext cx="742138" cy="0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4799856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47903" y="2636912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094037" y="2610872"/>
            <a:ext cx="2579989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приемы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8505550" y="2618299"/>
            <a:ext cx="2449232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Приемы по заболеванию 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942793"/>
              </p:ext>
            </p:extLst>
          </p:nvPr>
        </p:nvGraphicFramePr>
        <p:xfrm>
          <a:off x="4808672" y="2924944"/>
          <a:ext cx="3159536" cy="3580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335844299"/>
              </p:ext>
            </p:extLst>
          </p:nvPr>
        </p:nvGraphicFramePr>
        <p:xfrm>
          <a:off x="8171566" y="2858782"/>
          <a:ext cx="3132082" cy="31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8820188" y="5335958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ервичное в поликлинике</a:t>
            </a:r>
          </a:p>
          <a:p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овторное в поликлинике</a:t>
            </a:r>
          </a:p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на дому в рамках патронажа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</a:t>
            </a: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рачебные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сестринские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72189" y="6315477"/>
            <a:ext cx="62643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МО оказывает ОНСП детскому населению</a:t>
            </a:r>
            <a:endParaRPr lang="ru-RU" sz="1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6" y="260648"/>
            <a:ext cx="4053078" cy="64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4824611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4752678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Дети-сироты, опекаемые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8" y="1159096"/>
            <a:ext cx="700850" cy="700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42" y="1194030"/>
            <a:ext cx="662057" cy="662057"/>
          </a:xfrm>
          <a:prstGeom prst="rect">
            <a:avLst/>
          </a:prstGeom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452308167"/>
              </p:ext>
            </p:extLst>
          </p:nvPr>
        </p:nvGraphicFramePr>
        <p:xfrm>
          <a:off x="695250" y="1916832"/>
          <a:ext cx="4928096" cy="4387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809086" y="3583653"/>
            <a:ext cx="384675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Включено в план проведения диспансеризации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текущий год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учетом возрастной категории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09086" y="2263236"/>
            <a:ext cx="449482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Прошли </a:t>
            </a:r>
            <a:endParaRPr lang="en-US" sz="12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диспансеризацию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6134" y="2607341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469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чел., из них: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56134" y="4215923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433</a:t>
            </a:r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, из них: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5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09085" y="5150573"/>
            <a:ext cx="4494825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диспансеризации: </a:t>
            </a: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25%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-13%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55%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64" y="1361161"/>
            <a:ext cx="3707681" cy="4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705624" y="1818315"/>
            <a:ext cx="10729266" cy="3384376"/>
          </a:xfrm>
          <a:prstGeom prst="roundRect">
            <a:avLst>
              <a:gd name="adj" fmla="val 414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23392" y="2497315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67333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31236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793859" y="2492896"/>
            <a:ext cx="86225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Прохождение несовершеннолетними медицинских осмотров </a:t>
            </a: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458383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31236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8328322" y="2747904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100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767333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32712 </a:t>
            </a: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чел.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4583832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8328397" y="42490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623392" y="3933056"/>
            <a:ext cx="10945216" cy="3033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51309" y="3936922"/>
            <a:ext cx="110892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 algn="ctr">
              <a:spcAft>
                <a:spcPts val="0"/>
              </a:spcAft>
            </a:pP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 профилактических осмотров на текущий  год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793934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6569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36138" y="1526729"/>
            <a:ext cx="2141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Доля выполнения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695250" y="549275"/>
            <a:ext cx="1080135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Профилактические осмотры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8472042" y="1268760"/>
            <a:ext cx="864096" cy="864096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78669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4" y="1452275"/>
            <a:ext cx="623076" cy="623076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655840" y="1268026"/>
            <a:ext cx="1005113" cy="1005113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15" y="1509144"/>
            <a:ext cx="587901" cy="58790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76" y="1450890"/>
            <a:ext cx="512954" cy="512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6</a:t>
            </a:fld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1162" y="5513715"/>
            <a:ext cx="7790880" cy="11541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Итоги профилактических осмотров несовершеннолетних: </a:t>
            </a: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</a:t>
            </a: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-32%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56%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III группа здоровья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-10%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0%</a:t>
            </a:r>
            <a:endParaRPr lang="ru-RU" sz="1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группа здоровья - </a:t>
            </a:r>
            <a:r>
              <a:rPr lang="ru-RU" sz="11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2%</a:t>
            </a:r>
            <a:endParaRPr lang="en-US" sz="11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-96688" y="-117860"/>
            <a:ext cx="12192000" cy="697586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1772816"/>
            <a:ext cx="3240434" cy="464593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4638306" y="2348880"/>
            <a:ext cx="3182627" cy="3312368"/>
          </a:xfrm>
          <a:prstGeom prst="ellipse">
            <a:avLst/>
          </a:prstGeom>
          <a:solidFill>
            <a:srgbClr val="9FC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3935760" y="4005064"/>
            <a:ext cx="702546" cy="855"/>
          </a:xfrm>
          <a:prstGeom prst="straightConnector1">
            <a:avLst/>
          </a:prstGeom>
          <a:ln w="28575" cap="rnd" cmpd="sng">
            <a:solidFill>
              <a:srgbClr val="9FC63B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935760" y="1748309"/>
            <a:ext cx="5576" cy="4392488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4733" y="1772816"/>
            <a:ext cx="3359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против гепатита В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паротита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столбняка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коклюша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работа: гепатит, корь, краснуха, 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дифтерия, паротит, столбняк, коклюш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63813" y="481545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98,6%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02051" y="4104494"/>
            <a:ext cx="3672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планы по вакцинации </a:t>
            </a:r>
            <a:b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2019 год выполнены на</a:t>
            </a:r>
            <a:endParaRPr lang="ru-RU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24" y="2691339"/>
            <a:ext cx="1537063" cy="147725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7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75" y="2349021"/>
            <a:ext cx="2871155" cy="33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41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Показатели</a:t>
            </a:r>
            <a:r>
              <a:rPr lang="en-US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заболеваемости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695325" y="1124744"/>
            <a:ext cx="10801350" cy="5184576"/>
          </a:xfrm>
          <a:prstGeom prst="roundRect">
            <a:avLst>
              <a:gd name="adj" fmla="val 1954"/>
            </a:avLst>
          </a:prstGeom>
          <a:solidFill>
            <a:srgbClr val="E4EF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ECF4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2495600" y="2251917"/>
            <a:ext cx="1584176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системы кровообращения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42958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дыхания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6096000" y="2246867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органов пищеварения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78962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костно-мышечной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9696400" y="2239882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Болезни мочеполовой системы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2" name="Овал 91"/>
          <p:cNvSpPr/>
          <p:nvPr/>
        </p:nvSpPr>
        <p:spPr>
          <a:xfrm>
            <a:off x="26181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0" y="1443738"/>
            <a:ext cx="582686" cy="582686"/>
          </a:xfrm>
          <a:prstGeom prst="rect">
            <a:avLst/>
          </a:prstGeom>
        </p:spPr>
      </p:pic>
      <p:sp>
        <p:nvSpPr>
          <p:cNvPr id="94" name="Овал 93"/>
          <p:cNvSpPr/>
          <p:nvPr/>
        </p:nvSpPr>
        <p:spPr>
          <a:xfrm>
            <a:off x="44183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2185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80187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818935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4" cy="491474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0" cy="562430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4" cy="53783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2" y="1466646"/>
            <a:ext cx="568491" cy="568491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5" y="4221040"/>
            <a:ext cx="1339279" cy="133927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29274921"/>
              </p:ext>
            </p:extLst>
          </p:nvPr>
        </p:nvGraphicFramePr>
        <p:xfrm>
          <a:off x="2246812" y="2797238"/>
          <a:ext cx="9282551" cy="34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1664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1935"/>
          <a:stretch/>
        </p:blipFill>
        <p:spPr>
          <a:xfrm>
            <a:off x="0" y="-90476"/>
            <a:ext cx="12192000" cy="6975860"/>
          </a:xfrm>
          <a:prstGeom prst="rect">
            <a:avLst/>
          </a:prstGeom>
        </p:spPr>
      </p:pic>
      <p:sp>
        <p:nvSpPr>
          <p:cNvPr id="32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694928" y="1197657"/>
            <a:ext cx="10801350" cy="2808312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7"/>
            <a:ext cx="8136904" cy="15675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обращения рассматриваются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диалог с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официальным представителем пациента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поликлиники, руководство использует обратную связь 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совершенствования оказания медицинской помощи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9FC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42958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495600" y="184482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42958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1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9" name="Заголовок 1"/>
          <p:cNvSpPr txBox="1">
            <a:spLocks/>
          </p:cNvSpPr>
          <p:nvPr/>
        </p:nvSpPr>
        <p:spPr>
          <a:xfrm>
            <a:off x="24956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30</a:t>
            </a: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695325" y="3136087"/>
            <a:ext cx="1800275" cy="472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обращений </a:t>
            </a:r>
            <a:endParaRPr lang="en-US" sz="16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201</a:t>
            </a:r>
            <a:r>
              <a:rPr lang="en-US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9</a:t>
            </a:r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42958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6096000" y="2963306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47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78962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24956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Гл. здание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609585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ДГП № 28 </a:t>
            </a:r>
          </a:p>
          <a:p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900543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618135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25" y="1577933"/>
            <a:ext cx="555797" cy="555797"/>
          </a:xfrm>
          <a:prstGeom prst="rect">
            <a:avLst/>
          </a:prstGeom>
        </p:spPr>
      </p:pic>
      <p:sp>
        <p:nvSpPr>
          <p:cNvPr id="71" name="Овал 70"/>
          <p:cNvSpPr/>
          <p:nvPr/>
        </p:nvSpPr>
        <p:spPr>
          <a:xfrm>
            <a:off x="4419972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6215339" y="1413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85" y="1614756"/>
            <a:ext cx="482150" cy="482150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45" y="1614756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92D050"/>
      </a:accent5>
      <a:accent6>
        <a:srgbClr val="70AD47"/>
      </a:accent6>
      <a:hlink>
        <a:srgbClr val="92D050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5129</TotalTime>
  <Words>775</Words>
  <Application>Microsoft Office PowerPoint</Application>
  <PresentationFormat>Широкоэкранный</PresentationFormat>
  <Paragraphs>254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Times New Roman</vt:lpstr>
      <vt:lpstr>Тема Office</vt:lpstr>
      <vt:lpstr>Годовой отчет</vt:lpstr>
      <vt:lpstr>Основные показатели работы</vt:lpstr>
      <vt:lpstr>Презентация PowerPoint</vt:lpstr>
      <vt:lpstr>Посещения поликлиники в 2019 году </vt:lpstr>
      <vt:lpstr>Дети-сироты, опекаемые</vt:lpstr>
      <vt:lpstr>Профилактические осмотры</vt:lpstr>
      <vt:lpstr>Прививочная работа: гепатит, корь, краснуха, дифтерия, паротит, столбняк, коклюш</vt:lpstr>
      <vt:lpstr>Показатели заболеваемости</vt:lpstr>
      <vt:lpstr>Работа по рассмотрению жалоб и обращений граждан</vt:lpstr>
      <vt:lpstr>Оборудование поликлиники</vt:lpstr>
      <vt:lpstr>Медицинская организация оказывает помощь по различным профилям</vt:lpstr>
      <vt:lpstr>Кадры 2019 года</vt:lpstr>
      <vt:lpstr>Участие в массовых акциях</vt:lpstr>
      <vt:lpstr>Мероприятия в поликлиниках, реализованные в 2019 году</vt:lpstr>
      <vt:lpstr>Мероприятия в поликлиниках, реализованные в 2019 году</vt:lpstr>
      <vt:lpstr>Мероприятия в поликлиниках, реализованные в 2019 году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Артем Алимов</cp:lastModifiedBy>
  <cp:revision>268</cp:revision>
  <dcterms:created xsi:type="dcterms:W3CDTF">2019-02-11T07:19:05Z</dcterms:created>
  <dcterms:modified xsi:type="dcterms:W3CDTF">2020-01-14T06:34:52Z</dcterms:modified>
</cp:coreProperties>
</file>